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70" r:id="rId4"/>
    <p:sldId id="271" r:id="rId5"/>
    <p:sldId id="273" r:id="rId6"/>
    <p:sldId id="274" r:id="rId7"/>
    <p:sldId id="275" r:id="rId8"/>
    <p:sldId id="276" r:id="rId9"/>
    <p:sldId id="277"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D8A5-8ADA-FA9F-09BA-B85E880F6D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037BA1-088D-C9D6-C7ED-426FB62620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726BFA-EC4F-DD0A-3B12-9DDA9EAB650B}"/>
              </a:ext>
            </a:extLst>
          </p:cNvPr>
          <p:cNvSpPr>
            <a:spLocks noGrp="1"/>
          </p:cNvSpPr>
          <p:nvPr>
            <p:ph type="dt" sz="half" idx="10"/>
          </p:nvPr>
        </p:nvSpPr>
        <p:spPr/>
        <p:txBody>
          <a:bodyPr/>
          <a:lstStyle/>
          <a:p>
            <a:fld id="{5B684328-6CB6-4E2A-A1B8-488B73388DB3}" type="datetimeFigureOut">
              <a:rPr lang="en-US" smtClean="0"/>
              <a:t>7/18/2023</a:t>
            </a:fld>
            <a:endParaRPr lang="en-US"/>
          </a:p>
        </p:txBody>
      </p:sp>
      <p:sp>
        <p:nvSpPr>
          <p:cNvPr id="5" name="Footer Placeholder 4">
            <a:extLst>
              <a:ext uri="{FF2B5EF4-FFF2-40B4-BE49-F238E27FC236}">
                <a16:creationId xmlns:a16="http://schemas.microsoft.com/office/drawing/2014/main" id="{318A822D-CA89-1410-44BF-8CBA3D51B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FFA5C-DCB9-EFD7-D2F1-4A0A38C2E6D9}"/>
              </a:ext>
            </a:extLst>
          </p:cNvPr>
          <p:cNvSpPr>
            <a:spLocks noGrp="1"/>
          </p:cNvSpPr>
          <p:nvPr>
            <p:ph type="sldNum" sz="quarter" idx="12"/>
          </p:nvPr>
        </p:nvSpPr>
        <p:spPr/>
        <p:txBody>
          <a:bodyPr/>
          <a:lstStyle/>
          <a:p>
            <a:fld id="{74429A51-B04C-4B8B-A28F-2A4E2204D94B}" type="slidenum">
              <a:rPr lang="en-US" smtClean="0"/>
              <a:t>‹#›</a:t>
            </a:fld>
            <a:endParaRPr lang="en-US"/>
          </a:p>
        </p:txBody>
      </p:sp>
    </p:spTree>
    <p:extLst>
      <p:ext uri="{BB962C8B-B14F-4D97-AF65-F5344CB8AC3E}">
        <p14:creationId xmlns:p14="http://schemas.microsoft.com/office/powerpoint/2010/main" val="265047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556DA-6D29-9E91-63BF-2D7B8F2E28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44ABD5-9DB8-DA56-6A87-967213ECC4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F8AE5-C853-51E8-EC96-A812EF51A374}"/>
              </a:ext>
            </a:extLst>
          </p:cNvPr>
          <p:cNvSpPr>
            <a:spLocks noGrp="1"/>
          </p:cNvSpPr>
          <p:nvPr>
            <p:ph type="dt" sz="half" idx="10"/>
          </p:nvPr>
        </p:nvSpPr>
        <p:spPr/>
        <p:txBody>
          <a:bodyPr/>
          <a:lstStyle/>
          <a:p>
            <a:fld id="{5B684328-6CB6-4E2A-A1B8-488B73388DB3}" type="datetimeFigureOut">
              <a:rPr lang="en-US" smtClean="0"/>
              <a:t>7/18/2023</a:t>
            </a:fld>
            <a:endParaRPr lang="en-US"/>
          </a:p>
        </p:txBody>
      </p:sp>
      <p:sp>
        <p:nvSpPr>
          <p:cNvPr id="5" name="Footer Placeholder 4">
            <a:extLst>
              <a:ext uri="{FF2B5EF4-FFF2-40B4-BE49-F238E27FC236}">
                <a16:creationId xmlns:a16="http://schemas.microsoft.com/office/drawing/2014/main" id="{C4BFB8A8-3C8C-DA20-A32E-725849ED6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A8615-0B62-C8D6-3DD0-EB2DFAB5EB6E}"/>
              </a:ext>
            </a:extLst>
          </p:cNvPr>
          <p:cNvSpPr>
            <a:spLocks noGrp="1"/>
          </p:cNvSpPr>
          <p:nvPr>
            <p:ph type="sldNum" sz="quarter" idx="12"/>
          </p:nvPr>
        </p:nvSpPr>
        <p:spPr/>
        <p:txBody>
          <a:bodyPr/>
          <a:lstStyle/>
          <a:p>
            <a:fld id="{74429A51-B04C-4B8B-A28F-2A4E2204D94B}" type="slidenum">
              <a:rPr lang="en-US" smtClean="0"/>
              <a:t>‹#›</a:t>
            </a:fld>
            <a:endParaRPr lang="en-US"/>
          </a:p>
        </p:txBody>
      </p:sp>
    </p:spTree>
    <p:extLst>
      <p:ext uri="{BB962C8B-B14F-4D97-AF65-F5344CB8AC3E}">
        <p14:creationId xmlns:p14="http://schemas.microsoft.com/office/powerpoint/2010/main" val="267941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009D48-26E6-797F-2596-2C87CDCD2F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9B6705-810D-1DDD-D06D-FFF437E696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F0E1A-295A-7A25-FA7F-98F610FC42D0}"/>
              </a:ext>
            </a:extLst>
          </p:cNvPr>
          <p:cNvSpPr>
            <a:spLocks noGrp="1"/>
          </p:cNvSpPr>
          <p:nvPr>
            <p:ph type="dt" sz="half" idx="10"/>
          </p:nvPr>
        </p:nvSpPr>
        <p:spPr/>
        <p:txBody>
          <a:bodyPr/>
          <a:lstStyle/>
          <a:p>
            <a:fld id="{5B684328-6CB6-4E2A-A1B8-488B73388DB3}" type="datetimeFigureOut">
              <a:rPr lang="en-US" smtClean="0"/>
              <a:t>7/18/2023</a:t>
            </a:fld>
            <a:endParaRPr lang="en-US"/>
          </a:p>
        </p:txBody>
      </p:sp>
      <p:sp>
        <p:nvSpPr>
          <p:cNvPr id="5" name="Footer Placeholder 4">
            <a:extLst>
              <a:ext uri="{FF2B5EF4-FFF2-40B4-BE49-F238E27FC236}">
                <a16:creationId xmlns:a16="http://schemas.microsoft.com/office/drawing/2014/main" id="{E06942C8-6A74-0BDA-76D1-ABC6E50FF7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CF0AD-6C0C-0D19-1473-1BC5EA6C5E36}"/>
              </a:ext>
            </a:extLst>
          </p:cNvPr>
          <p:cNvSpPr>
            <a:spLocks noGrp="1"/>
          </p:cNvSpPr>
          <p:nvPr>
            <p:ph type="sldNum" sz="quarter" idx="12"/>
          </p:nvPr>
        </p:nvSpPr>
        <p:spPr/>
        <p:txBody>
          <a:bodyPr/>
          <a:lstStyle/>
          <a:p>
            <a:fld id="{74429A51-B04C-4B8B-A28F-2A4E2204D94B}" type="slidenum">
              <a:rPr lang="en-US" smtClean="0"/>
              <a:t>‹#›</a:t>
            </a:fld>
            <a:endParaRPr lang="en-US"/>
          </a:p>
        </p:txBody>
      </p:sp>
    </p:spTree>
    <p:extLst>
      <p:ext uri="{BB962C8B-B14F-4D97-AF65-F5344CB8AC3E}">
        <p14:creationId xmlns:p14="http://schemas.microsoft.com/office/powerpoint/2010/main" val="220113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30F1-1740-58D6-40FD-DF8DF48592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03E578-2C0E-51BB-F655-CB607C5197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DA735-3BD2-3F54-018F-D054A2D8F4F7}"/>
              </a:ext>
            </a:extLst>
          </p:cNvPr>
          <p:cNvSpPr>
            <a:spLocks noGrp="1"/>
          </p:cNvSpPr>
          <p:nvPr>
            <p:ph type="dt" sz="half" idx="10"/>
          </p:nvPr>
        </p:nvSpPr>
        <p:spPr/>
        <p:txBody>
          <a:bodyPr/>
          <a:lstStyle/>
          <a:p>
            <a:fld id="{5B684328-6CB6-4E2A-A1B8-488B73388DB3}" type="datetimeFigureOut">
              <a:rPr lang="en-US" smtClean="0"/>
              <a:t>7/18/2023</a:t>
            </a:fld>
            <a:endParaRPr lang="en-US"/>
          </a:p>
        </p:txBody>
      </p:sp>
      <p:sp>
        <p:nvSpPr>
          <p:cNvPr id="5" name="Footer Placeholder 4">
            <a:extLst>
              <a:ext uri="{FF2B5EF4-FFF2-40B4-BE49-F238E27FC236}">
                <a16:creationId xmlns:a16="http://schemas.microsoft.com/office/drawing/2014/main" id="{64DB0A9C-0F4B-D486-93CF-E5CACE8E8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B0E1E-0DE2-E40B-439C-5C60B028A77A}"/>
              </a:ext>
            </a:extLst>
          </p:cNvPr>
          <p:cNvSpPr>
            <a:spLocks noGrp="1"/>
          </p:cNvSpPr>
          <p:nvPr>
            <p:ph type="sldNum" sz="quarter" idx="12"/>
          </p:nvPr>
        </p:nvSpPr>
        <p:spPr/>
        <p:txBody>
          <a:bodyPr/>
          <a:lstStyle/>
          <a:p>
            <a:fld id="{74429A51-B04C-4B8B-A28F-2A4E2204D94B}" type="slidenum">
              <a:rPr lang="en-US" smtClean="0"/>
              <a:t>‹#›</a:t>
            </a:fld>
            <a:endParaRPr lang="en-US"/>
          </a:p>
        </p:txBody>
      </p:sp>
    </p:spTree>
    <p:extLst>
      <p:ext uri="{BB962C8B-B14F-4D97-AF65-F5344CB8AC3E}">
        <p14:creationId xmlns:p14="http://schemas.microsoft.com/office/powerpoint/2010/main" val="329291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219F-43C5-84A7-B172-09058AA4CE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7B533C-67BD-7FB1-4640-4A7EAD33A3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B27D3A-CC94-A0DE-D783-AFAF503106F7}"/>
              </a:ext>
            </a:extLst>
          </p:cNvPr>
          <p:cNvSpPr>
            <a:spLocks noGrp="1"/>
          </p:cNvSpPr>
          <p:nvPr>
            <p:ph type="dt" sz="half" idx="10"/>
          </p:nvPr>
        </p:nvSpPr>
        <p:spPr/>
        <p:txBody>
          <a:bodyPr/>
          <a:lstStyle/>
          <a:p>
            <a:fld id="{5B684328-6CB6-4E2A-A1B8-488B73388DB3}" type="datetimeFigureOut">
              <a:rPr lang="en-US" smtClean="0"/>
              <a:t>7/18/2023</a:t>
            </a:fld>
            <a:endParaRPr lang="en-US"/>
          </a:p>
        </p:txBody>
      </p:sp>
      <p:sp>
        <p:nvSpPr>
          <p:cNvPr id="5" name="Footer Placeholder 4">
            <a:extLst>
              <a:ext uri="{FF2B5EF4-FFF2-40B4-BE49-F238E27FC236}">
                <a16:creationId xmlns:a16="http://schemas.microsoft.com/office/drawing/2014/main" id="{1F41CF2D-3BDD-A3D2-D05E-35F2E9B43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33235-5A51-1251-062B-EA222A9F8E96}"/>
              </a:ext>
            </a:extLst>
          </p:cNvPr>
          <p:cNvSpPr>
            <a:spLocks noGrp="1"/>
          </p:cNvSpPr>
          <p:nvPr>
            <p:ph type="sldNum" sz="quarter" idx="12"/>
          </p:nvPr>
        </p:nvSpPr>
        <p:spPr/>
        <p:txBody>
          <a:bodyPr/>
          <a:lstStyle/>
          <a:p>
            <a:fld id="{74429A51-B04C-4B8B-A28F-2A4E2204D94B}" type="slidenum">
              <a:rPr lang="en-US" smtClean="0"/>
              <a:t>‹#›</a:t>
            </a:fld>
            <a:endParaRPr lang="en-US"/>
          </a:p>
        </p:txBody>
      </p:sp>
    </p:spTree>
    <p:extLst>
      <p:ext uri="{BB962C8B-B14F-4D97-AF65-F5344CB8AC3E}">
        <p14:creationId xmlns:p14="http://schemas.microsoft.com/office/powerpoint/2010/main" val="267845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0C3F-FD6D-E9A8-607C-3CCF937D80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0DDA7-A503-2CD8-A5F3-FCC9ADD875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8D77A8-8029-E9EB-D2E4-B434FC6463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66B647-84AF-0C6F-6530-F63D48ADB5D2}"/>
              </a:ext>
            </a:extLst>
          </p:cNvPr>
          <p:cNvSpPr>
            <a:spLocks noGrp="1"/>
          </p:cNvSpPr>
          <p:nvPr>
            <p:ph type="dt" sz="half" idx="10"/>
          </p:nvPr>
        </p:nvSpPr>
        <p:spPr/>
        <p:txBody>
          <a:bodyPr/>
          <a:lstStyle/>
          <a:p>
            <a:fld id="{5B684328-6CB6-4E2A-A1B8-488B73388DB3}" type="datetimeFigureOut">
              <a:rPr lang="en-US" smtClean="0"/>
              <a:t>7/18/2023</a:t>
            </a:fld>
            <a:endParaRPr lang="en-US"/>
          </a:p>
        </p:txBody>
      </p:sp>
      <p:sp>
        <p:nvSpPr>
          <p:cNvPr id="6" name="Footer Placeholder 5">
            <a:extLst>
              <a:ext uri="{FF2B5EF4-FFF2-40B4-BE49-F238E27FC236}">
                <a16:creationId xmlns:a16="http://schemas.microsoft.com/office/drawing/2014/main" id="{296AB197-7ED2-AA05-C937-4104C7DF3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A60D67-7493-CF4C-F7B7-CB9FE80A844E}"/>
              </a:ext>
            </a:extLst>
          </p:cNvPr>
          <p:cNvSpPr>
            <a:spLocks noGrp="1"/>
          </p:cNvSpPr>
          <p:nvPr>
            <p:ph type="sldNum" sz="quarter" idx="12"/>
          </p:nvPr>
        </p:nvSpPr>
        <p:spPr/>
        <p:txBody>
          <a:bodyPr/>
          <a:lstStyle/>
          <a:p>
            <a:fld id="{74429A51-B04C-4B8B-A28F-2A4E2204D94B}" type="slidenum">
              <a:rPr lang="en-US" smtClean="0"/>
              <a:t>‹#›</a:t>
            </a:fld>
            <a:endParaRPr lang="en-US"/>
          </a:p>
        </p:txBody>
      </p:sp>
    </p:spTree>
    <p:extLst>
      <p:ext uri="{BB962C8B-B14F-4D97-AF65-F5344CB8AC3E}">
        <p14:creationId xmlns:p14="http://schemas.microsoft.com/office/powerpoint/2010/main" val="102323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960A-D03A-CA61-EAF5-7CDF642AE7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7DE39E-6FB8-841F-14FF-B5841307BC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80CA73-B9D9-93CD-C4BC-17D1A63284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782F60-A65A-21DB-BF1B-09B14A324E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CB032B-F8F9-4652-331C-628164985D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1FD4B9-67A2-1589-74EE-9D3070FF4368}"/>
              </a:ext>
            </a:extLst>
          </p:cNvPr>
          <p:cNvSpPr>
            <a:spLocks noGrp="1"/>
          </p:cNvSpPr>
          <p:nvPr>
            <p:ph type="dt" sz="half" idx="10"/>
          </p:nvPr>
        </p:nvSpPr>
        <p:spPr/>
        <p:txBody>
          <a:bodyPr/>
          <a:lstStyle/>
          <a:p>
            <a:fld id="{5B684328-6CB6-4E2A-A1B8-488B73388DB3}" type="datetimeFigureOut">
              <a:rPr lang="en-US" smtClean="0"/>
              <a:t>7/18/2023</a:t>
            </a:fld>
            <a:endParaRPr lang="en-US"/>
          </a:p>
        </p:txBody>
      </p:sp>
      <p:sp>
        <p:nvSpPr>
          <p:cNvPr id="8" name="Footer Placeholder 7">
            <a:extLst>
              <a:ext uri="{FF2B5EF4-FFF2-40B4-BE49-F238E27FC236}">
                <a16:creationId xmlns:a16="http://schemas.microsoft.com/office/drawing/2014/main" id="{A2039698-88AF-1608-06A1-410F9D25B6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3B649C-9D9F-DF12-15DD-FF025B02292C}"/>
              </a:ext>
            </a:extLst>
          </p:cNvPr>
          <p:cNvSpPr>
            <a:spLocks noGrp="1"/>
          </p:cNvSpPr>
          <p:nvPr>
            <p:ph type="sldNum" sz="quarter" idx="12"/>
          </p:nvPr>
        </p:nvSpPr>
        <p:spPr/>
        <p:txBody>
          <a:bodyPr/>
          <a:lstStyle/>
          <a:p>
            <a:fld id="{74429A51-B04C-4B8B-A28F-2A4E2204D94B}" type="slidenum">
              <a:rPr lang="en-US" smtClean="0"/>
              <a:t>‹#›</a:t>
            </a:fld>
            <a:endParaRPr lang="en-US"/>
          </a:p>
        </p:txBody>
      </p:sp>
    </p:spTree>
    <p:extLst>
      <p:ext uri="{BB962C8B-B14F-4D97-AF65-F5344CB8AC3E}">
        <p14:creationId xmlns:p14="http://schemas.microsoft.com/office/powerpoint/2010/main" val="425809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66B09-782E-5293-B926-648124A178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DD2E4A-EA84-04A4-FF70-F31B7BE730CA}"/>
              </a:ext>
            </a:extLst>
          </p:cNvPr>
          <p:cNvSpPr>
            <a:spLocks noGrp="1"/>
          </p:cNvSpPr>
          <p:nvPr>
            <p:ph type="dt" sz="half" idx="10"/>
          </p:nvPr>
        </p:nvSpPr>
        <p:spPr/>
        <p:txBody>
          <a:bodyPr/>
          <a:lstStyle/>
          <a:p>
            <a:fld id="{5B684328-6CB6-4E2A-A1B8-488B73388DB3}" type="datetimeFigureOut">
              <a:rPr lang="en-US" smtClean="0"/>
              <a:t>7/18/2023</a:t>
            </a:fld>
            <a:endParaRPr lang="en-US"/>
          </a:p>
        </p:txBody>
      </p:sp>
      <p:sp>
        <p:nvSpPr>
          <p:cNvPr id="4" name="Footer Placeholder 3">
            <a:extLst>
              <a:ext uri="{FF2B5EF4-FFF2-40B4-BE49-F238E27FC236}">
                <a16:creationId xmlns:a16="http://schemas.microsoft.com/office/drawing/2014/main" id="{B6FCD5E7-0A83-17DA-52B4-051D713573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0F43F5-43CB-6BE0-5E65-00E075B549DE}"/>
              </a:ext>
            </a:extLst>
          </p:cNvPr>
          <p:cNvSpPr>
            <a:spLocks noGrp="1"/>
          </p:cNvSpPr>
          <p:nvPr>
            <p:ph type="sldNum" sz="quarter" idx="12"/>
          </p:nvPr>
        </p:nvSpPr>
        <p:spPr/>
        <p:txBody>
          <a:bodyPr/>
          <a:lstStyle/>
          <a:p>
            <a:fld id="{74429A51-B04C-4B8B-A28F-2A4E2204D94B}" type="slidenum">
              <a:rPr lang="en-US" smtClean="0"/>
              <a:t>‹#›</a:t>
            </a:fld>
            <a:endParaRPr lang="en-US"/>
          </a:p>
        </p:txBody>
      </p:sp>
    </p:spTree>
    <p:extLst>
      <p:ext uri="{BB962C8B-B14F-4D97-AF65-F5344CB8AC3E}">
        <p14:creationId xmlns:p14="http://schemas.microsoft.com/office/powerpoint/2010/main" val="339347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EA8373-A9A2-1D30-197D-1870EABE84D6}"/>
              </a:ext>
            </a:extLst>
          </p:cNvPr>
          <p:cNvSpPr>
            <a:spLocks noGrp="1"/>
          </p:cNvSpPr>
          <p:nvPr>
            <p:ph type="dt" sz="half" idx="10"/>
          </p:nvPr>
        </p:nvSpPr>
        <p:spPr/>
        <p:txBody>
          <a:bodyPr/>
          <a:lstStyle/>
          <a:p>
            <a:fld id="{5B684328-6CB6-4E2A-A1B8-488B73388DB3}" type="datetimeFigureOut">
              <a:rPr lang="en-US" smtClean="0"/>
              <a:t>7/18/2023</a:t>
            </a:fld>
            <a:endParaRPr lang="en-US"/>
          </a:p>
        </p:txBody>
      </p:sp>
      <p:sp>
        <p:nvSpPr>
          <p:cNvPr id="3" name="Footer Placeholder 2">
            <a:extLst>
              <a:ext uri="{FF2B5EF4-FFF2-40B4-BE49-F238E27FC236}">
                <a16:creationId xmlns:a16="http://schemas.microsoft.com/office/drawing/2014/main" id="{90E729D3-7B7B-B4BE-40E6-EE8D19DA19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A05DF7-8503-634F-C25A-8DDBCEFE275A}"/>
              </a:ext>
            </a:extLst>
          </p:cNvPr>
          <p:cNvSpPr>
            <a:spLocks noGrp="1"/>
          </p:cNvSpPr>
          <p:nvPr>
            <p:ph type="sldNum" sz="quarter" idx="12"/>
          </p:nvPr>
        </p:nvSpPr>
        <p:spPr/>
        <p:txBody>
          <a:bodyPr/>
          <a:lstStyle/>
          <a:p>
            <a:fld id="{74429A51-B04C-4B8B-A28F-2A4E2204D94B}" type="slidenum">
              <a:rPr lang="en-US" smtClean="0"/>
              <a:t>‹#›</a:t>
            </a:fld>
            <a:endParaRPr lang="en-US"/>
          </a:p>
        </p:txBody>
      </p:sp>
    </p:spTree>
    <p:extLst>
      <p:ext uri="{BB962C8B-B14F-4D97-AF65-F5344CB8AC3E}">
        <p14:creationId xmlns:p14="http://schemas.microsoft.com/office/powerpoint/2010/main" val="253102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E5B3B-C890-008E-6402-28E57C1249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E0300F-C701-0564-1AD9-E6CBBA4F0E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3EBE8F-DEB3-D326-F225-D07E9A4D12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BDCBFC-267E-893C-36E0-73AD103FD9A6}"/>
              </a:ext>
            </a:extLst>
          </p:cNvPr>
          <p:cNvSpPr>
            <a:spLocks noGrp="1"/>
          </p:cNvSpPr>
          <p:nvPr>
            <p:ph type="dt" sz="half" idx="10"/>
          </p:nvPr>
        </p:nvSpPr>
        <p:spPr/>
        <p:txBody>
          <a:bodyPr/>
          <a:lstStyle/>
          <a:p>
            <a:fld id="{5B684328-6CB6-4E2A-A1B8-488B73388DB3}" type="datetimeFigureOut">
              <a:rPr lang="en-US" smtClean="0"/>
              <a:t>7/18/2023</a:t>
            </a:fld>
            <a:endParaRPr lang="en-US"/>
          </a:p>
        </p:txBody>
      </p:sp>
      <p:sp>
        <p:nvSpPr>
          <p:cNvPr id="6" name="Footer Placeholder 5">
            <a:extLst>
              <a:ext uri="{FF2B5EF4-FFF2-40B4-BE49-F238E27FC236}">
                <a16:creationId xmlns:a16="http://schemas.microsoft.com/office/drawing/2014/main" id="{170DC8D2-BCF4-378F-B6AE-FEDFD0C55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9F6FDF-69D2-DFE8-D5CB-D558C584002A}"/>
              </a:ext>
            </a:extLst>
          </p:cNvPr>
          <p:cNvSpPr>
            <a:spLocks noGrp="1"/>
          </p:cNvSpPr>
          <p:nvPr>
            <p:ph type="sldNum" sz="quarter" idx="12"/>
          </p:nvPr>
        </p:nvSpPr>
        <p:spPr/>
        <p:txBody>
          <a:bodyPr/>
          <a:lstStyle/>
          <a:p>
            <a:fld id="{74429A51-B04C-4B8B-A28F-2A4E2204D94B}" type="slidenum">
              <a:rPr lang="en-US" smtClean="0"/>
              <a:t>‹#›</a:t>
            </a:fld>
            <a:endParaRPr lang="en-US"/>
          </a:p>
        </p:txBody>
      </p:sp>
    </p:spTree>
    <p:extLst>
      <p:ext uri="{BB962C8B-B14F-4D97-AF65-F5344CB8AC3E}">
        <p14:creationId xmlns:p14="http://schemas.microsoft.com/office/powerpoint/2010/main" val="38278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A9167-201E-00B6-4375-7EA9BE29A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D903E6-46D9-6C1D-4143-A0EB8F72CA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50474B-2E5A-CBA4-34F7-A3B2825B5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8A4B0E-A663-D330-F2C7-5CD29783FF5B}"/>
              </a:ext>
            </a:extLst>
          </p:cNvPr>
          <p:cNvSpPr>
            <a:spLocks noGrp="1"/>
          </p:cNvSpPr>
          <p:nvPr>
            <p:ph type="dt" sz="half" idx="10"/>
          </p:nvPr>
        </p:nvSpPr>
        <p:spPr/>
        <p:txBody>
          <a:bodyPr/>
          <a:lstStyle/>
          <a:p>
            <a:fld id="{5B684328-6CB6-4E2A-A1B8-488B73388DB3}" type="datetimeFigureOut">
              <a:rPr lang="en-US" smtClean="0"/>
              <a:t>7/18/2023</a:t>
            </a:fld>
            <a:endParaRPr lang="en-US"/>
          </a:p>
        </p:txBody>
      </p:sp>
      <p:sp>
        <p:nvSpPr>
          <p:cNvPr id="6" name="Footer Placeholder 5">
            <a:extLst>
              <a:ext uri="{FF2B5EF4-FFF2-40B4-BE49-F238E27FC236}">
                <a16:creationId xmlns:a16="http://schemas.microsoft.com/office/drawing/2014/main" id="{7F21ADD4-09E6-64B6-3AF0-70C654BB94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CFDEF-D274-F73D-DEB8-41A8EC03CE1A}"/>
              </a:ext>
            </a:extLst>
          </p:cNvPr>
          <p:cNvSpPr>
            <a:spLocks noGrp="1"/>
          </p:cNvSpPr>
          <p:nvPr>
            <p:ph type="sldNum" sz="quarter" idx="12"/>
          </p:nvPr>
        </p:nvSpPr>
        <p:spPr/>
        <p:txBody>
          <a:bodyPr/>
          <a:lstStyle/>
          <a:p>
            <a:fld id="{74429A51-B04C-4B8B-A28F-2A4E2204D94B}" type="slidenum">
              <a:rPr lang="en-US" smtClean="0"/>
              <a:t>‹#›</a:t>
            </a:fld>
            <a:endParaRPr lang="en-US"/>
          </a:p>
        </p:txBody>
      </p:sp>
    </p:spTree>
    <p:extLst>
      <p:ext uri="{BB962C8B-B14F-4D97-AF65-F5344CB8AC3E}">
        <p14:creationId xmlns:p14="http://schemas.microsoft.com/office/powerpoint/2010/main" val="1499064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A0D5B4-C61D-B9B4-B9A3-C8BA7B377D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9DDB5D-0CC6-F453-FE7C-82095FD580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494F0-8644-A13E-ED4C-A8D4995B6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84328-6CB6-4E2A-A1B8-488B73388DB3}" type="datetimeFigureOut">
              <a:rPr lang="en-US" smtClean="0"/>
              <a:t>7/18/2023</a:t>
            </a:fld>
            <a:endParaRPr lang="en-US"/>
          </a:p>
        </p:txBody>
      </p:sp>
      <p:sp>
        <p:nvSpPr>
          <p:cNvPr id="5" name="Footer Placeholder 4">
            <a:extLst>
              <a:ext uri="{FF2B5EF4-FFF2-40B4-BE49-F238E27FC236}">
                <a16:creationId xmlns:a16="http://schemas.microsoft.com/office/drawing/2014/main" id="{16B11244-3C87-ABF8-38B8-25C27F286C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D0EB6B-6E98-7DF5-B4D9-869C62FB52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29A51-B04C-4B8B-A28F-2A4E2204D94B}" type="slidenum">
              <a:rPr lang="en-US" smtClean="0"/>
              <a:t>‹#›</a:t>
            </a:fld>
            <a:endParaRPr lang="en-US"/>
          </a:p>
        </p:txBody>
      </p:sp>
    </p:spTree>
    <p:extLst>
      <p:ext uri="{BB962C8B-B14F-4D97-AF65-F5344CB8AC3E}">
        <p14:creationId xmlns:p14="http://schemas.microsoft.com/office/powerpoint/2010/main" val="1655982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9FB9-D132-4964-5471-024F8F64AC87}"/>
              </a:ext>
            </a:extLst>
          </p:cNvPr>
          <p:cNvSpPr>
            <a:spLocks noGrp="1"/>
          </p:cNvSpPr>
          <p:nvPr>
            <p:ph type="title"/>
          </p:nvPr>
        </p:nvSpPr>
        <p:spPr>
          <a:xfrm>
            <a:off x="1119256" y="365125"/>
            <a:ext cx="10234544" cy="1325563"/>
          </a:xfrm>
        </p:spPr>
        <p:txBody>
          <a:bodyPr/>
          <a:lstStyle/>
          <a:p>
            <a:r>
              <a:rPr lang="en-US" dirty="0"/>
              <a:t>How do I access delinquency data? </a:t>
            </a:r>
          </a:p>
        </p:txBody>
      </p:sp>
      <p:pic>
        <p:nvPicPr>
          <p:cNvPr id="5" name="Content Placeholder 4">
            <a:extLst>
              <a:ext uri="{FF2B5EF4-FFF2-40B4-BE49-F238E27FC236}">
                <a16:creationId xmlns:a16="http://schemas.microsoft.com/office/drawing/2014/main" id="{554FA0F1-95DD-9923-4043-44B9E9F1AF9F}"/>
              </a:ext>
            </a:extLst>
          </p:cNvPr>
          <p:cNvPicPr>
            <a:picLocks noGrp="1" noChangeAspect="1"/>
          </p:cNvPicPr>
          <p:nvPr>
            <p:ph idx="1"/>
          </p:nvPr>
        </p:nvPicPr>
        <p:blipFill>
          <a:blip r:embed="rId2"/>
          <a:stretch>
            <a:fillRect/>
          </a:stretch>
        </p:blipFill>
        <p:spPr>
          <a:xfrm>
            <a:off x="7753727" y="5565536"/>
            <a:ext cx="4438273" cy="1292464"/>
          </a:xfrm>
          <a:prstGeom prst="rect">
            <a:avLst/>
          </a:prstGeom>
        </p:spPr>
      </p:pic>
      <p:pic>
        <p:nvPicPr>
          <p:cNvPr id="9" name="Picture 8">
            <a:extLst>
              <a:ext uri="{FF2B5EF4-FFF2-40B4-BE49-F238E27FC236}">
                <a16:creationId xmlns:a16="http://schemas.microsoft.com/office/drawing/2014/main" id="{EB1EEB39-1C43-8563-9677-B0B522572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119256" cy="7977673"/>
          </a:xfrm>
          <a:prstGeom prst="rect">
            <a:avLst/>
          </a:prstGeom>
        </p:spPr>
      </p:pic>
      <p:pic>
        <p:nvPicPr>
          <p:cNvPr id="4" name="Picture 3" descr="Graphical user interface, text, website&#10;&#10;Description automatically generated">
            <a:extLst>
              <a:ext uri="{FF2B5EF4-FFF2-40B4-BE49-F238E27FC236}">
                <a16:creationId xmlns:a16="http://schemas.microsoft.com/office/drawing/2014/main" id="{745D3BAA-F562-1987-9014-F52E2E3443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256" y="1409581"/>
            <a:ext cx="6427850" cy="4802187"/>
          </a:xfrm>
          <a:prstGeom prst="rect">
            <a:avLst/>
          </a:prstGeom>
        </p:spPr>
      </p:pic>
      <p:cxnSp>
        <p:nvCxnSpPr>
          <p:cNvPr id="7" name="Straight Arrow Connector 6">
            <a:extLst>
              <a:ext uri="{FF2B5EF4-FFF2-40B4-BE49-F238E27FC236}">
                <a16:creationId xmlns:a16="http://schemas.microsoft.com/office/drawing/2014/main" id="{AF10EB9F-9693-0691-DCFB-26778728A8AC}"/>
              </a:ext>
            </a:extLst>
          </p:cNvPr>
          <p:cNvCxnSpPr>
            <a:cxnSpLocks/>
          </p:cNvCxnSpPr>
          <p:nvPr/>
        </p:nvCxnSpPr>
        <p:spPr>
          <a:xfrm flipH="1">
            <a:off x="2085174" y="2981702"/>
            <a:ext cx="6093151" cy="137587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1" name="TextBox 10">
            <a:extLst>
              <a:ext uri="{FF2B5EF4-FFF2-40B4-BE49-F238E27FC236}">
                <a16:creationId xmlns:a16="http://schemas.microsoft.com/office/drawing/2014/main" id="{B873798A-C252-B340-288D-BBCFD049FAEF}"/>
              </a:ext>
            </a:extLst>
          </p:cNvPr>
          <p:cNvSpPr txBox="1"/>
          <p:nvPr/>
        </p:nvSpPr>
        <p:spPr>
          <a:xfrm>
            <a:off x="8280875" y="2566233"/>
            <a:ext cx="2595316" cy="923330"/>
          </a:xfrm>
          <a:prstGeom prst="rect">
            <a:avLst/>
          </a:prstGeom>
          <a:noFill/>
        </p:spPr>
        <p:txBody>
          <a:bodyPr wrap="square" rtlCol="0">
            <a:spAutoFit/>
          </a:bodyPr>
          <a:lstStyle/>
          <a:p>
            <a:r>
              <a:rPr lang="en-US" dirty="0"/>
              <a:t>Hover over “Taxpayer Services and click on “File Downloads</a:t>
            </a:r>
          </a:p>
        </p:txBody>
      </p:sp>
    </p:spTree>
    <p:extLst>
      <p:ext uri="{BB962C8B-B14F-4D97-AF65-F5344CB8AC3E}">
        <p14:creationId xmlns:p14="http://schemas.microsoft.com/office/powerpoint/2010/main" val="107937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9FB9-D132-4964-5471-024F8F64AC87}"/>
              </a:ext>
            </a:extLst>
          </p:cNvPr>
          <p:cNvSpPr>
            <a:spLocks noGrp="1"/>
          </p:cNvSpPr>
          <p:nvPr>
            <p:ph type="title"/>
          </p:nvPr>
        </p:nvSpPr>
        <p:spPr>
          <a:xfrm>
            <a:off x="1119256" y="365125"/>
            <a:ext cx="10234544" cy="1325563"/>
          </a:xfrm>
        </p:spPr>
        <p:txBody>
          <a:bodyPr/>
          <a:lstStyle/>
          <a:p>
            <a:r>
              <a:rPr lang="en-US" dirty="0"/>
              <a:t>How do I access delinquency data? </a:t>
            </a:r>
          </a:p>
        </p:txBody>
      </p:sp>
      <p:pic>
        <p:nvPicPr>
          <p:cNvPr id="5" name="Content Placeholder 4">
            <a:extLst>
              <a:ext uri="{FF2B5EF4-FFF2-40B4-BE49-F238E27FC236}">
                <a16:creationId xmlns:a16="http://schemas.microsoft.com/office/drawing/2014/main" id="{554FA0F1-95DD-9923-4043-44B9E9F1AF9F}"/>
              </a:ext>
            </a:extLst>
          </p:cNvPr>
          <p:cNvPicPr>
            <a:picLocks noGrp="1" noChangeAspect="1"/>
          </p:cNvPicPr>
          <p:nvPr>
            <p:ph idx="1"/>
          </p:nvPr>
        </p:nvPicPr>
        <p:blipFill>
          <a:blip r:embed="rId2"/>
          <a:stretch>
            <a:fillRect/>
          </a:stretch>
        </p:blipFill>
        <p:spPr>
          <a:xfrm>
            <a:off x="7753727" y="5565536"/>
            <a:ext cx="4438273" cy="1292464"/>
          </a:xfrm>
          <a:prstGeom prst="rect">
            <a:avLst/>
          </a:prstGeom>
        </p:spPr>
      </p:pic>
      <p:pic>
        <p:nvPicPr>
          <p:cNvPr id="9" name="Picture 8">
            <a:extLst>
              <a:ext uri="{FF2B5EF4-FFF2-40B4-BE49-F238E27FC236}">
                <a16:creationId xmlns:a16="http://schemas.microsoft.com/office/drawing/2014/main" id="{EB1EEB39-1C43-8563-9677-B0B522572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119256" cy="7977673"/>
          </a:xfrm>
          <a:prstGeom prst="rect">
            <a:avLst/>
          </a:prstGeom>
        </p:spPr>
      </p:pic>
      <p:sp>
        <p:nvSpPr>
          <p:cNvPr id="11" name="TextBox 10">
            <a:extLst>
              <a:ext uri="{FF2B5EF4-FFF2-40B4-BE49-F238E27FC236}">
                <a16:creationId xmlns:a16="http://schemas.microsoft.com/office/drawing/2014/main" id="{B873798A-C252-B340-288D-BBCFD049FAEF}"/>
              </a:ext>
            </a:extLst>
          </p:cNvPr>
          <p:cNvSpPr txBox="1"/>
          <p:nvPr/>
        </p:nvSpPr>
        <p:spPr>
          <a:xfrm>
            <a:off x="8086589" y="1431071"/>
            <a:ext cx="3478825" cy="4031873"/>
          </a:xfrm>
          <a:prstGeom prst="rect">
            <a:avLst/>
          </a:prstGeom>
          <a:noFill/>
        </p:spPr>
        <p:txBody>
          <a:bodyPr wrap="square" rtlCol="0">
            <a:spAutoFit/>
          </a:bodyPr>
          <a:lstStyle/>
          <a:p>
            <a:r>
              <a:rPr lang="en-US" sz="1600" dirty="0"/>
              <a:t>In addition to the Treasurer’s website, it is generally advised that interested persons conduct a search on the Clerk of Courts Public Records Online system. The website can be found at: pro.mcohio.org/pro/</a:t>
            </a:r>
          </a:p>
          <a:p>
            <a:endParaRPr lang="en-US" sz="1600" dirty="0"/>
          </a:p>
          <a:p>
            <a:r>
              <a:rPr lang="en-US" sz="1600" dirty="0"/>
              <a:t>Searching the current owner’s name is a good way of determining whether or not there is already an active foreclosure case or other legal issue associated with the property. </a:t>
            </a:r>
          </a:p>
          <a:p>
            <a:endParaRPr lang="en-US" sz="1600" dirty="0"/>
          </a:p>
          <a:p>
            <a:r>
              <a:rPr lang="en-US" sz="1600" dirty="0"/>
              <a:t>If the property is owned by an LLC, type the LLC’s name in the “Company Name” field. </a:t>
            </a:r>
          </a:p>
        </p:txBody>
      </p:sp>
      <p:pic>
        <p:nvPicPr>
          <p:cNvPr id="4" name="Picture 3" descr="Graphical user interface&#10;&#10;Description automatically generated with medium confidence">
            <a:extLst>
              <a:ext uri="{FF2B5EF4-FFF2-40B4-BE49-F238E27FC236}">
                <a16:creationId xmlns:a16="http://schemas.microsoft.com/office/drawing/2014/main" id="{09402FFF-05FB-9BC3-3742-F93C3E28A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593" y="1615155"/>
            <a:ext cx="6608663" cy="3811774"/>
          </a:xfrm>
          <a:prstGeom prst="rect">
            <a:avLst/>
          </a:prstGeom>
        </p:spPr>
      </p:pic>
      <p:pic>
        <p:nvPicPr>
          <p:cNvPr id="12" name="Picture 11">
            <a:extLst>
              <a:ext uri="{FF2B5EF4-FFF2-40B4-BE49-F238E27FC236}">
                <a16:creationId xmlns:a16="http://schemas.microsoft.com/office/drawing/2014/main" id="{3BAD1789-C8CA-04BC-D19A-ABFA785E78B4}"/>
              </a:ext>
            </a:extLst>
          </p:cNvPr>
          <p:cNvPicPr>
            <a:picLocks noChangeAspect="1"/>
          </p:cNvPicPr>
          <p:nvPr/>
        </p:nvPicPr>
        <p:blipFill>
          <a:blip r:embed="rId5"/>
          <a:stretch>
            <a:fillRect/>
          </a:stretch>
        </p:blipFill>
        <p:spPr>
          <a:xfrm rot="5867724">
            <a:off x="4846586" y="73917"/>
            <a:ext cx="253364" cy="6426390"/>
          </a:xfrm>
          <a:prstGeom prst="rect">
            <a:avLst/>
          </a:prstGeom>
        </p:spPr>
      </p:pic>
      <p:pic>
        <p:nvPicPr>
          <p:cNvPr id="10" name="Picture 9">
            <a:extLst>
              <a:ext uri="{FF2B5EF4-FFF2-40B4-BE49-F238E27FC236}">
                <a16:creationId xmlns:a16="http://schemas.microsoft.com/office/drawing/2014/main" id="{CB9324D3-D85C-1C2D-3E17-B772EF154E74}"/>
              </a:ext>
            </a:extLst>
          </p:cNvPr>
          <p:cNvPicPr>
            <a:picLocks noChangeAspect="1"/>
          </p:cNvPicPr>
          <p:nvPr/>
        </p:nvPicPr>
        <p:blipFill>
          <a:blip r:embed="rId5"/>
          <a:stretch>
            <a:fillRect/>
          </a:stretch>
        </p:blipFill>
        <p:spPr>
          <a:xfrm rot="6385001">
            <a:off x="4801331" y="727130"/>
            <a:ext cx="253364" cy="6618405"/>
          </a:xfrm>
          <a:prstGeom prst="rect">
            <a:avLst/>
          </a:prstGeom>
        </p:spPr>
      </p:pic>
    </p:spTree>
    <p:extLst>
      <p:ext uri="{BB962C8B-B14F-4D97-AF65-F5344CB8AC3E}">
        <p14:creationId xmlns:p14="http://schemas.microsoft.com/office/powerpoint/2010/main" val="162510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9FB9-D132-4964-5471-024F8F64AC87}"/>
              </a:ext>
            </a:extLst>
          </p:cNvPr>
          <p:cNvSpPr>
            <a:spLocks noGrp="1"/>
          </p:cNvSpPr>
          <p:nvPr>
            <p:ph type="title"/>
          </p:nvPr>
        </p:nvSpPr>
        <p:spPr>
          <a:xfrm>
            <a:off x="1119256" y="365125"/>
            <a:ext cx="10234544" cy="1325563"/>
          </a:xfrm>
        </p:spPr>
        <p:txBody>
          <a:bodyPr/>
          <a:lstStyle/>
          <a:p>
            <a:r>
              <a:rPr lang="en-US" dirty="0"/>
              <a:t>How do I access delinquency data? </a:t>
            </a:r>
          </a:p>
        </p:txBody>
      </p:sp>
      <p:pic>
        <p:nvPicPr>
          <p:cNvPr id="5" name="Content Placeholder 4">
            <a:extLst>
              <a:ext uri="{FF2B5EF4-FFF2-40B4-BE49-F238E27FC236}">
                <a16:creationId xmlns:a16="http://schemas.microsoft.com/office/drawing/2014/main" id="{554FA0F1-95DD-9923-4043-44B9E9F1AF9F}"/>
              </a:ext>
            </a:extLst>
          </p:cNvPr>
          <p:cNvPicPr>
            <a:picLocks noGrp="1" noChangeAspect="1"/>
          </p:cNvPicPr>
          <p:nvPr>
            <p:ph idx="1"/>
          </p:nvPr>
        </p:nvPicPr>
        <p:blipFill>
          <a:blip r:embed="rId2"/>
          <a:stretch>
            <a:fillRect/>
          </a:stretch>
        </p:blipFill>
        <p:spPr>
          <a:xfrm>
            <a:off x="7753727" y="5565536"/>
            <a:ext cx="4438273" cy="1292464"/>
          </a:xfrm>
          <a:prstGeom prst="rect">
            <a:avLst/>
          </a:prstGeom>
        </p:spPr>
      </p:pic>
      <p:pic>
        <p:nvPicPr>
          <p:cNvPr id="9" name="Picture 8">
            <a:extLst>
              <a:ext uri="{FF2B5EF4-FFF2-40B4-BE49-F238E27FC236}">
                <a16:creationId xmlns:a16="http://schemas.microsoft.com/office/drawing/2014/main" id="{EB1EEB39-1C43-8563-9677-B0B522572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119256" cy="7977673"/>
          </a:xfrm>
          <a:prstGeom prst="rect">
            <a:avLst/>
          </a:prstGeom>
        </p:spPr>
      </p:pic>
      <p:sp>
        <p:nvSpPr>
          <p:cNvPr id="11" name="TextBox 10">
            <a:extLst>
              <a:ext uri="{FF2B5EF4-FFF2-40B4-BE49-F238E27FC236}">
                <a16:creationId xmlns:a16="http://schemas.microsoft.com/office/drawing/2014/main" id="{B873798A-C252-B340-288D-BBCFD049FAEF}"/>
              </a:ext>
            </a:extLst>
          </p:cNvPr>
          <p:cNvSpPr txBox="1"/>
          <p:nvPr/>
        </p:nvSpPr>
        <p:spPr>
          <a:xfrm>
            <a:off x="1931349" y="1605599"/>
            <a:ext cx="2785930" cy="369332"/>
          </a:xfrm>
          <a:prstGeom prst="rect">
            <a:avLst/>
          </a:prstGeom>
          <a:noFill/>
        </p:spPr>
        <p:txBody>
          <a:bodyPr wrap="square" rtlCol="0">
            <a:spAutoFit/>
          </a:bodyPr>
          <a:lstStyle/>
          <a:p>
            <a:r>
              <a:rPr lang="en-US" dirty="0"/>
              <a:t>Click on “Delinquent Files”</a:t>
            </a:r>
          </a:p>
        </p:txBody>
      </p:sp>
      <p:pic>
        <p:nvPicPr>
          <p:cNvPr id="8" name="Picture 7" descr="Table&#10;&#10;Description automatically generated">
            <a:extLst>
              <a:ext uri="{FF2B5EF4-FFF2-40B4-BE49-F238E27FC236}">
                <a16:creationId xmlns:a16="http://schemas.microsoft.com/office/drawing/2014/main" id="{B898391A-ADDC-A350-395C-A36F9C6298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619" y="2897024"/>
            <a:ext cx="9109817" cy="2669551"/>
          </a:xfrm>
          <a:prstGeom prst="rect">
            <a:avLst/>
          </a:prstGeom>
        </p:spPr>
      </p:pic>
      <p:cxnSp>
        <p:nvCxnSpPr>
          <p:cNvPr id="7" name="Straight Arrow Connector 6">
            <a:extLst>
              <a:ext uri="{FF2B5EF4-FFF2-40B4-BE49-F238E27FC236}">
                <a16:creationId xmlns:a16="http://schemas.microsoft.com/office/drawing/2014/main" id="{AF10EB9F-9693-0691-DCFB-26778728A8AC}"/>
              </a:ext>
            </a:extLst>
          </p:cNvPr>
          <p:cNvCxnSpPr>
            <a:cxnSpLocks/>
          </p:cNvCxnSpPr>
          <p:nvPr/>
        </p:nvCxnSpPr>
        <p:spPr>
          <a:xfrm>
            <a:off x="2973936" y="1974931"/>
            <a:ext cx="0" cy="246888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3" name="TextBox 12">
            <a:extLst>
              <a:ext uri="{FF2B5EF4-FFF2-40B4-BE49-F238E27FC236}">
                <a16:creationId xmlns:a16="http://schemas.microsoft.com/office/drawing/2014/main" id="{31754293-8748-2DCE-8C90-FECCDBE84465}"/>
              </a:ext>
            </a:extLst>
          </p:cNvPr>
          <p:cNvSpPr txBox="1"/>
          <p:nvPr/>
        </p:nvSpPr>
        <p:spPr>
          <a:xfrm>
            <a:off x="5460763" y="1605599"/>
            <a:ext cx="5150266" cy="923330"/>
          </a:xfrm>
          <a:prstGeom prst="rect">
            <a:avLst/>
          </a:prstGeom>
          <a:noFill/>
        </p:spPr>
        <p:txBody>
          <a:bodyPr wrap="square" rtlCol="0">
            <a:spAutoFit/>
          </a:bodyPr>
          <a:lstStyle/>
          <a:p>
            <a:r>
              <a:rPr lang="en-US" dirty="0"/>
              <a:t>Don’t forget to also download the corresponding File Record Layout. You’ll need it to understand what each category in the Delinquent File means. </a:t>
            </a:r>
          </a:p>
        </p:txBody>
      </p:sp>
      <p:cxnSp>
        <p:nvCxnSpPr>
          <p:cNvPr id="14" name="Straight Arrow Connector 13">
            <a:extLst>
              <a:ext uri="{FF2B5EF4-FFF2-40B4-BE49-F238E27FC236}">
                <a16:creationId xmlns:a16="http://schemas.microsoft.com/office/drawing/2014/main" id="{A49D5BBB-3B87-51F8-667D-32EABA529ADF}"/>
              </a:ext>
            </a:extLst>
          </p:cNvPr>
          <p:cNvCxnSpPr>
            <a:cxnSpLocks/>
          </p:cNvCxnSpPr>
          <p:nvPr/>
        </p:nvCxnSpPr>
        <p:spPr>
          <a:xfrm>
            <a:off x="8476003" y="2452071"/>
            <a:ext cx="0" cy="199174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73165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9FB9-D132-4964-5471-024F8F64AC87}"/>
              </a:ext>
            </a:extLst>
          </p:cNvPr>
          <p:cNvSpPr>
            <a:spLocks noGrp="1"/>
          </p:cNvSpPr>
          <p:nvPr>
            <p:ph type="title"/>
          </p:nvPr>
        </p:nvSpPr>
        <p:spPr>
          <a:xfrm>
            <a:off x="1119256" y="365125"/>
            <a:ext cx="10234544" cy="1325563"/>
          </a:xfrm>
        </p:spPr>
        <p:txBody>
          <a:bodyPr/>
          <a:lstStyle/>
          <a:p>
            <a:r>
              <a:rPr lang="en-US" dirty="0"/>
              <a:t>How do I access delinquency data? </a:t>
            </a:r>
          </a:p>
        </p:txBody>
      </p:sp>
      <p:pic>
        <p:nvPicPr>
          <p:cNvPr id="5" name="Content Placeholder 4">
            <a:extLst>
              <a:ext uri="{FF2B5EF4-FFF2-40B4-BE49-F238E27FC236}">
                <a16:creationId xmlns:a16="http://schemas.microsoft.com/office/drawing/2014/main" id="{554FA0F1-95DD-9923-4043-44B9E9F1AF9F}"/>
              </a:ext>
            </a:extLst>
          </p:cNvPr>
          <p:cNvPicPr>
            <a:picLocks noGrp="1" noChangeAspect="1"/>
          </p:cNvPicPr>
          <p:nvPr>
            <p:ph idx="1"/>
          </p:nvPr>
        </p:nvPicPr>
        <p:blipFill>
          <a:blip r:embed="rId2"/>
          <a:stretch>
            <a:fillRect/>
          </a:stretch>
        </p:blipFill>
        <p:spPr>
          <a:xfrm>
            <a:off x="7753727" y="5565536"/>
            <a:ext cx="4438273" cy="1292464"/>
          </a:xfrm>
          <a:prstGeom prst="rect">
            <a:avLst/>
          </a:prstGeom>
        </p:spPr>
      </p:pic>
      <p:pic>
        <p:nvPicPr>
          <p:cNvPr id="9" name="Picture 8">
            <a:extLst>
              <a:ext uri="{FF2B5EF4-FFF2-40B4-BE49-F238E27FC236}">
                <a16:creationId xmlns:a16="http://schemas.microsoft.com/office/drawing/2014/main" id="{EB1EEB39-1C43-8563-9677-B0B522572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119256" cy="7977673"/>
          </a:xfrm>
          <a:prstGeom prst="rect">
            <a:avLst/>
          </a:prstGeom>
        </p:spPr>
      </p:pic>
      <p:sp>
        <p:nvSpPr>
          <p:cNvPr id="11" name="TextBox 10">
            <a:extLst>
              <a:ext uri="{FF2B5EF4-FFF2-40B4-BE49-F238E27FC236}">
                <a16:creationId xmlns:a16="http://schemas.microsoft.com/office/drawing/2014/main" id="{B873798A-C252-B340-288D-BBCFD049FAEF}"/>
              </a:ext>
            </a:extLst>
          </p:cNvPr>
          <p:cNvSpPr txBox="1"/>
          <p:nvPr/>
        </p:nvSpPr>
        <p:spPr>
          <a:xfrm>
            <a:off x="6850165" y="2477288"/>
            <a:ext cx="4503635" cy="1754326"/>
          </a:xfrm>
          <a:prstGeom prst="rect">
            <a:avLst/>
          </a:prstGeom>
          <a:noFill/>
        </p:spPr>
        <p:txBody>
          <a:bodyPr wrap="square" rtlCol="0">
            <a:spAutoFit/>
          </a:bodyPr>
          <a:lstStyle/>
          <a:p>
            <a:r>
              <a:rPr lang="en-US" dirty="0"/>
              <a:t>This is the first of several pages of the “File Record Layout”. As you will see the in the Delinquent File, there are many rows and columns of data, so you’ll need this information to understand the categories of data provided. </a:t>
            </a:r>
          </a:p>
        </p:txBody>
      </p:sp>
      <p:pic>
        <p:nvPicPr>
          <p:cNvPr id="4" name="Picture 3" descr="Table&#10;&#10;Description automatically generated">
            <a:extLst>
              <a:ext uri="{FF2B5EF4-FFF2-40B4-BE49-F238E27FC236}">
                <a16:creationId xmlns:a16="http://schemas.microsoft.com/office/drawing/2014/main" id="{718F39C4-8898-AD7A-3CB0-4AA9BF6DA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598" y="1375378"/>
            <a:ext cx="4835332" cy="5397163"/>
          </a:xfrm>
          <a:prstGeom prst="rect">
            <a:avLst/>
          </a:prstGeom>
        </p:spPr>
      </p:pic>
    </p:spTree>
    <p:extLst>
      <p:ext uri="{BB962C8B-B14F-4D97-AF65-F5344CB8AC3E}">
        <p14:creationId xmlns:p14="http://schemas.microsoft.com/office/powerpoint/2010/main" val="2969958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9FB9-D132-4964-5471-024F8F64AC87}"/>
              </a:ext>
            </a:extLst>
          </p:cNvPr>
          <p:cNvSpPr>
            <a:spLocks noGrp="1"/>
          </p:cNvSpPr>
          <p:nvPr>
            <p:ph type="title"/>
          </p:nvPr>
        </p:nvSpPr>
        <p:spPr>
          <a:xfrm>
            <a:off x="1119256" y="365125"/>
            <a:ext cx="10234544" cy="1325563"/>
          </a:xfrm>
        </p:spPr>
        <p:txBody>
          <a:bodyPr/>
          <a:lstStyle/>
          <a:p>
            <a:r>
              <a:rPr lang="en-US" dirty="0"/>
              <a:t>How do I access delinquency data? </a:t>
            </a:r>
          </a:p>
        </p:txBody>
      </p:sp>
      <p:pic>
        <p:nvPicPr>
          <p:cNvPr id="5" name="Content Placeholder 4">
            <a:extLst>
              <a:ext uri="{FF2B5EF4-FFF2-40B4-BE49-F238E27FC236}">
                <a16:creationId xmlns:a16="http://schemas.microsoft.com/office/drawing/2014/main" id="{554FA0F1-95DD-9923-4043-44B9E9F1AF9F}"/>
              </a:ext>
            </a:extLst>
          </p:cNvPr>
          <p:cNvPicPr>
            <a:picLocks noGrp="1" noChangeAspect="1"/>
          </p:cNvPicPr>
          <p:nvPr>
            <p:ph idx="1"/>
          </p:nvPr>
        </p:nvPicPr>
        <p:blipFill>
          <a:blip r:embed="rId2"/>
          <a:stretch>
            <a:fillRect/>
          </a:stretch>
        </p:blipFill>
        <p:spPr>
          <a:xfrm>
            <a:off x="7753727" y="5565536"/>
            <a:ext cx="4438273" cy="1292464"/>
          </a:xfrm>
          <a:prstGeom prst="rect">
            <a:avLst/>
          </a:prstGeom>
        </p:spPr>
      </p:pic>
      <p:pic>
        <p:nvPicPr>
          <p:cNvPr id="9" name="Picture 8">
            <a:extLst>
              <a:ext uri="{FF2B5EF4-FFF2-40B4-BE49-F238E27FC236}">
                <a16:creationId xmlns:a16="http://schemas.microsoft.com/office/drawing/2014/main" id="{EB1EEB39-1C43-8563-9677-B0B522572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119256" cy="7977673"/>
          </a:xfrm>
          <a:prstGeom prst="rect">
            <a:avLst/>
          </a:prstGeom>
        </p:spPr>
      </p:pic>
      <p:sp>
        <p:nvSpPr>
          <p:cNvPr id="11" name="TextBox 10">
            <a:extLst>
              <a:ext uri="{FF2B5EF4-FFF2-40B4-BE49-F238E27FC236}">
                <a16:creationId xmlns:a16="http://schemas.microsoft.com/office/drawing/2014/main" id="{B873798A-C252-B340-288D-BBCFD049FAEF}"/>
              </a:ext>
            </a:extLst>
          </p:cNvPr>
          <p:cNvSpPr txBox="1"/>
          <p:nvPr/>
        </p:nvSpPr>
        <p:spPr>
          <a:xfrm>
            <a:off x="1317111" y="5150265"/>
            <a:ext cx="6054073" cy="1200329"/>
          </a:xfrm>
          <a:prstGeom prst="rect">
            <a:avLst/>
          </a:prstGeom>
          <a:noFill/>
        </p:spPr>
        <p:txBody>
          <a:bodyPr wrap="square" rtlCol="0">
            <a:spAutoFit/>
          </a:bodyPr>
          <a:lstStyle/>
          <a:p>
            <a:r>
              <a:rPr lang="en-US" dirty="0"/>
              <a:t>When you click on “Delinquent Files”, this is what you will see. The most recent data can be found at the top. If you are interested in comparing current data with past data, you can look at the files below.  </a:t>
            </a:r>
          </a:p>
        </p:txBody>
      </p:sp>
      <p:pic>
        <p:nvPicPr>
          <p:cNvPr id="8" name="Picture 7" descr="Table&#10;&#10;Description automatically generated with medium confidence">
            <a:extLst>
              <a:ext uri="{FF2B5EF4-FFF2-40B4-BE49-F238E27FC236}">
                <a16:creationId xmlns:a16="http://schemas.microsoft.com/office/drawing/2014/main" id="{129A0C7C-1090-3ACF-D3BB-739BDAB994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7596" y="1421086"/>
            <a:ext cx="7896808" cy="3429083"/>
          </a:xfrm>
          <a:prstGeom prst="rect">
            <a:avLst/>
          </a:prstGeom>
        </p:spPr>
      </p:pic>
    </p:spTree>
    <p:extLst>
      <p:ext uri="{BB962C8B-B14F-4D97-AF65-F5344CB8AC3E}">
        <p14:creationId xmlns:p14="http://schemas.microsoft.com/office/powerpoint/2010/main" val="348636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9FB9-D132-4964-5471-024F8F64AC87}"/>
              </a:ext>
            </a:extLst>
          </p:cNvPr>
          <p:cNvSpPr>
            <a:spLocks noGrp="1"/>
          </p:cNvSpPr>
          <p:nvPr>
            <p:ph type="title"/>
          </p:nvPr>
        </p:nvSpPr>
        <p:spPr>
          <a:xfrm>
            <a:off x="1119256" y="365125"/>
            <a:ext cx="10234544" cy="1325563"/>
          </a:xfrm>
        </p:spPr>
        <p:txBody>
          <a:bodyPr/>
          <a:lstStyle/>
          <a:p>
            <a:r>
              <a:rPr lang="en-US" dirty="0"/>
              <a:t>How do I access delinquency data? </a:t>
            </a:r>
          </a:p>
        </p:txBody>
      </p:sp>
      <p:pic>
        <p:nvPicPr>
          <p:cNvPr id="5" name="Content Placeholder 4">
            <a:extLst>
              <a:ext uri="{FF2B5EF4-FFF2-40B4-BE49-F238E27FC236}">
                <a16:creationId xmlns:a16="http://schemas.microsoft.com/office/drawing/2014/main" id="{554FA0F1-95DD-9923-4043-44B9E9F1AF9F}"/>
              </a:ext>
            </a:extLst>
          </p:cNvPr>
          <p:cNvPicPr>
            <a:picLocks noGrp="1" noChangeAspect="1"/>
          </p:cNvPicPr>
          <p:nvPr>
            <p:ph idx="1"/>
          </p:nvPr>
        </p:nvPicPr>
        <p:blipFill>
          <a:blip r:embed="rId2"/>
          <a:stretch>
            <a:fillRect/>
          </a:stretch>
        </p:blipFill>
        <p:spPr>
          <a:xfrm>
            <a:off x="7753727" y="5565536"/>
            <a:ext cx="4438273" cy="1292464"/>
          </a:xfrm>
          <a:prstGeom prst="rect">
            <a:avLst/>
          </a:prstGeom>
        </p:spPr>
      </p:pic>
      <p:pic>
        <p:nvPicPr>
          <p:cNvPr id="9" name="Picture 8">
            <a:extLst>
              <a:ext uri="{FF2B5EF4-FFF2-40B4-BE49-F238E27FC236}">
                <a16:creationId xmlns:a16="http://schemas.microsoft.com/office/drawing/2014/main" id="{EB1EEB39-1C43-8563-9677-B0B522572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119256" cy="7977673"/>
          </a:xfrm>
          <a:prstGeom prst="rect">
            <a:avLst/>
          </a:prstGeom>
        </p:spPr>
      </p:pic>
      <p:sp>
        <p:nvSpPr>
          <p:cNvPr id="11" name="TextBox 10">
            <a:extLst>
              <a:ext uri="{FF2B5EF4-FFF2-40B4-BE49-F238E27FC236}">
                <a16:creationId xmlns:a16="http://schemas.microsoft.com/office/drawing/2014/main" id="{B873798A-C252-B340-288D-BBCFD049FAEF}"/>
              </a:ext>
            </a:extLst>
          </p:cNvPr>
          <p:cNvSpPr txBox="1"/>
          <p:nvPr/>
        </p:nvSpPr>
        <p:spPr>
          <a:xfrm>
            <a:off x="8447612" y="1349688"/>
            <a:ext cx="3478825" cy="4247317"/>
          </a:xfrm>
          <a:prstGeom prst="rect">
            <a:avLst/>
          </a:prstGeom>
          <a:noFill/>
        </p:spPr>
        <p:txBody>
          <a:bodyPr wrap="square" rtlCol="0">
            <a:spAutoFit/>
          </a:bodyPr>
          <a:lstStyle/>
          <a:p>
            <a:r>
              <a:rPr lang="en-US" dirty="0"/>
              <a:t>When you download a file, it will present itself in Excel format. If you do not have a working knowledge of Microsoft Excel, there are many free online tools to help you learn how to use the program. </a:t>
            </a:r>
          </a:p>
          <a:p>
            <a:endParaRPr lang="en-US" dirty="0"/>
          </a:p>
          <a:p>
            <a:r>
              <a:rPr lang="en-US" dirty="0"/>
              <a:t>As you will see, these spreadsheets are very comprehensive and list *all* parcels that are delinquent. Just because a parcel is on this spreadsheet, it does *not* mean that it is necessarily eligible for foreclosure. Find out why on the next page. </a:t>
            </a:r>
          </a:p>
        </p:txBody>
      </p:sp>
      <p:pic>
        <p:nvPicPr>
          <p:cNvPr id="4" name="Picture 3" descr="Graphical user interface, application, table, Excel&#10;&#10;Description automatically generated">
            <a:extLst>
              <a:ext uri="{FF2B5EF4-FFF2-40B4-BE49-F238E27FC236}">
                <a16:creationId xmlns:a16="http://schemas.microsoft.com/office/drawing/2014/main" id="{0E90B5D7-5EFC-EB4F-66FD-A46A2D5D9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7780" y="1349688"/>
            <a:ext cx="6951308" cy="3753924"/>
          </a:xfrm>
          <a:prstGeom prst="rect">
            <a:avLst/>
          </a:prstGeom>
        </p:spPr>
      </p:pic>
    </p:spTree>
    <p:extLst>
      <p:ext uri="{BB962C8B-B14F-4D97-AF65-F5344CB8AC3E}">
        <p14:creationId xmlns:p14="http://schemas.microsoft.com/office/powerpoint/2010/main" val="2896005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9FB9-D132-4964-5471-024F8F64AC87}"/>
              </a:ext>
            </a:extLst>
          </p:cNvPr>
          <p:cNvSpPr>
            <a:spLocks noGrp="1"/>
          </p:cNvSpPr>
          <p:nvPr>
            <p:ph type="title"/>
          </p:nvPr>
        </p:nvSpPr>
        <p:spPr>
          <a:xfrm>
            <a:off x="1119256" y="365125"/>
            <a:ext cx="10234544" cy="1325563"/>
          </a:xfrm>
        </p:spPr>
        <p:txBody>
          <a:bodyPr/>
          <a:lstStyle/>
          <a:p>
            <a:r>
              <a:rPr lang="en-US" dirty="0"/>
              <a:t>How do I access delinquency data? </a:t>
            </a:r>
          </a:p>
        </p:txBody>
      </p:sp>
      <p:pic>
        <p:nvPicPr>
          <p:cNvPr id="5" name="Content Placeholder 4">
            <a:extLst>
              <a:ext uri="{FF2B5EF4-FFF2-40B4-BE49-F238E27FC236}">
                <a16:creationId xmlns:a16="http://schemas.microsoft.com/office/drawing/2014/main" id="{554FA0F1-95DD-9923-4043-44B9E9F1AF9F}"/>
              </a:ext>
            </a:extLst>
          </p:cNvPr>
          <p:cNvPicPr>
            <a:picLocks noGrp="1" noChangeAspect="1"/>
          </p:cNvPicPr>
          <p:nvPr>
            <p:ph idx="1"/>
          </p:nvPr>
        </p:nvPicPr>
        <p:blipFill>
          <a:blip r:embed="rId2"/>
          <a:stretch>
            <a:fillRect/>
          </a:stretch>
        </p:blipFill>
        <p:spPr>
          <a:xfrm>
            <a:off x="7753727" y="5565536"/>
            <a:ext cx="4438273" cy="1292464"/>
          </a:xfrm>
          <a:prstGeom prst="rect">
            <a:avLst/>
          </a:prstGeom>
        </p:spPr>
      </p:pic>
      <p:pic>
        <p:nvPicPr>
          <p:cNvPr id="9" name="Picture 8">
            <a:extLst>
              <a:ext uri="{FF2B5EF4-FFF2-40B4-BE49-F238E27FC236}">
                <a16:creationId xmlns:a16="http://schemas.microsoft.com/office/drawing/2014/main" id="{EB1EEB39-1C43-8563-9677-B0B522572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119256" cy="7977673"/>
          </a:xfrm>
          <a:prstGeom prst="rect">
            <a:avLst/>
          </a:prstGeom>
        </p:spPr>
      </p:pic>
      <p:sp>
        <p:nvSpPr>
          <p:cNvPr id="11" name="TextBox 10">
            <a:extLst>
              <a:ext uri="{FF2B5EF4-FFF2-40B4-BE49-F238E27FC236}">
                <a16:creationId xmlns:a16="http://schemas.microsoft.com/office/drawing/2014/main" id="{B873798A-C252-B340-288D-BBCFD049FAEF}"/>
              </a:ext>
            </a:extLst>
          </p:cNvPr>
          <p:cNvSpPr txBox="1"/>
          <p:nvPr/>
        </p:nvSpPr>
        <p:spPr>
          <a:xfrm>
            <a:off x="8233450" y="1408920"/>
            <a:ext cx="3478825" cy="3970318"/>
          </a:xfrm>
          <a:prstGeom prst="rect">
            <a:avLst/>
          </a:prstGeom>
          <a:noFill/>
        </p:spPr>
        <p:txBody>
          <a:bodyPr wrap="square" rtlCol="0">
            <a:spAutoFit/>
          </a:bodyPr>
          <a:lstStyle/>
          <a:p>
            <a:r>
              <a:rPr lang="en-US" dirty="0"/>
              <a:t>While all delinquent parcels are listed on the regular uploads shown earlier, it is important for individuals to thoroughly research a property before assuming that it is eligible for foreclosure. Tax liens, bankruptcies, court cases and delinquent payments plans attached to a property have implications on foreclosure eligibility. </a:t>
            </a:r>
          </a:p>
          <a:p>
            <a:endParaRPr lang="en-US" dirty="0"/>
          </a:p>
          <a:p>
            <a:r>
              <a:rPr lang="en-US" dirty="0"/>
              <a:t>To start a search, click on “Property Search”. </a:t>
            </a:r>
          </a:p>
        </p:txBody>
      </p:sp>
      <p:pic>
        <p:nvPicPr>
          <p:cNvPr id="6" name="Picture 5" descr="Graphical user interface, text, website&#10;&#10;Description automatically generated">
            <a:extLst>
              <a:ext uri="{FF2B5EF4-FFF2-40B4-BE49-F238E27FC236}">
                <a16:creationId xmlns:a16="http://schemas.microsoft.com/office/drawing/2014/main" id="{96DA0C20-BB15-18DB-2137-CC5E00543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253" y="1436913"/>
            <a:ext cx="6631799" cy="4954555"/>
          </a:xfrm>
          <a:prstGeom prst="rect">
            <a:avLst/>
          </a:prstGeom>
        </p:spPr>
      </p:pic>
      <p:pic>
        <p:nvPicPr>
          <p:cNvPr id="7" name="Picture 6">
            <a:extLst>
              <a:ext uri="{FF2B5EF4-FFF2-40B4-BE49-F238E27FC236}">
                <a16:creationId xmlns:a16="http://schemas.microsoft.com/office/drawing/2014/main" id="{77C8437F-3BDC-5C37-A07E-6969F4955546}"/>
              </a:ext>
            </a:extLst>
          </p:cNvPr>
          <p:cNvPicPr>
            <a:picLocks noChangeAspect="1"/>
          </p:cNvPicPr>
          <p:nvPr/>
        </p:nvPicPr>
        <p:blipFill>
          <a:blip r:embed="rId5"/>
          <a:stretch>
            <a:fillRect/>
          </a:stretch>
        </p:blipFill>
        <p:spPr>
          <a:xfrm rot="5400000">
            <a:off x="5049068" y="1914621"/>
            <a:ext cx="253364" cy="6115401"/>
          </a:xfrm>
          <a:prstGeom prst="rect">
            <a:avLst/>
          </a:prstGeom>
        </p:spPr>
      </p:pic>
    </p:spTree>
    <p:extLst>
      <p:ext uri="{BB962C8B-B14F-4D97-AF65-F5344CB8AC3E}">
        <p14:creationId xmlns:p14="http://schemas.microsoft.com/office/powerpoint/2010/main" val="3830606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9FB9-D132-4964-5471-024F8F64AC87}"/>
              </a:ext>
            </a:extLst>
          </p:cNvPr>
          <p:cNvSpPr>
            <a:spLocks noGrp="1"/>
          </p:cNvSpPr>
          <p:nvPr>
            <p:ph type="title"/>
          </p:nvPr>
        </p:nvSpPr>
        <p:spPr>
          <a:xfrm>
            <a:off x="1119256" y="365125"/>
            <a:ext cx="10234544" cy="1325563"/>
          </a:xfrm>
        </p:spPr>
        <p:txBody>
          <a:bodyPr/>
          <a:lstStyle/>
          <a:p>
            <a:r>
              <a:rPr lang="en-US" dirty="0"/>
              <a:t>How do I access delinquency data? </a:t>
            </a:r>
          </a:p>
        </p:txBody>
      </p:sp>
      <p:pic>
        <p:nvPicPr>
          <p:cNvPr id="5" name="Content Placeholder 4">
            <a:extLst>
              <a:ext uri="{FF2B5EF4-FFF2-40B4-BE49-F238E27FC236}">
                <a16:creationId xmlns:a16="http://schemas.microsoft.com/office/drawing/2014/main" id="{554FA0F1-95DD-9923-4043-44B9E9F1AF9F}"/>
              </a:ext>
            </a:extLst>
          </p:cNvPr>
          <p:cNvPicPr>
            <a:picLocks noGrp="1" noChangeAspect="1"/>
          </p:cNvPicPr>
          <p:nvPr>
            <p:ph idx="1"/>
          </p:nvPr>
        </p:nvPicPr>
        <p:blipFill>
          <a:blip r:embed="rId2"/>
          <a:stretch>
            <a:fillRect/>
          </a:stretch>
        </p:blipFill>
        <p:spPr>
          <a:xfrm>
            <a:off x="7753727" y="5565536"/>
            <a:ext cx="4438273" cy="1292464"/>
          </a:xfrm>
          <a:prstGeom prst="rect">
            <a:avLst/>
          </a:prstGeom>
        </p:spPr>
      </p:pic>
      <p:pic>
        <p:nvPicPr>
          <p:cNvPr id="9" name="Picture 8">
            <a:extLst>
              <a:ext uri="{FF2B5EF4-FFF2-40B4-BE49-F238E27FC236}">
                <a16:creationId xmlns:a16="http://schemas.microsoft.com/office/drawing/2014/main" id="{EB1EEB39-1C43-8563-9677-B0B522572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119256" cy="7977673"/>
          </a:xfrm>
          <a:prstGeom prst="rect">
            <a:avLst/>
          </a:prstGeom>
        </p:spPr>
      </p:pic>
      <p:sp>
        <p:nvSpPr>
          <p:cNvPr id="11" name="TextBox 10">
            <a:extLst>
              <a:ext uri="{FF2B5EF4-FFF2-40B4-BE49-F238E27FC236}">
                <a16:creationId xmlns:a16="http://schemas.microsoft.com/office/drawing/2014/main" id="{B873798A-C252-B340-288D-BBCFD049FAEF}"/>
              </a:ext>
            </a:extLst>
          </p:cNvPr>
          <p:cNvSpPr txBox="1"/>
          <p:nvPr/>
        </p:nvSpPr>
        <p:spPr>
          <a:xfrm>
            <a:off x="8233450" y="1408920"/>
            <a:ext cx="3478825" cy="3693319"/>
          </a:xfrm>
          <a:prstGeom prst="rect">
            <a:avLst/>
          </a:prstGeom>
          <a:noFill/>
        </p:spPr>
        <p:txBody>
          <a:bodyPr wrap="square" rtlCol="0">
            <a:spAutoFit/>
          </a:bodyPr>
          <a:lstStyle/>
          <a:p>
            <a:r>
              <a:rPr lang="en-US" dirty="0"/>
              <a:t>Once here, you can pull up properties by either (1) Parcel ID; (2) Owner Name; or (3) Property Address. </a:t>
            </a:r>
          </a:p>
          <a:p>
            <a:endParaRPr lang="en-US" dirty="0"/>
          </a:p>
          <a:p>
            <a:r>
              <a:rPr lang="en-US" dirty="0"/>
              <a:t>As an example, let’s do some research on 4901 Wilmington Pike, an investment property owned by an LLC. </a:t>
            </a:r>
          </a:p>
          <a:p>
            <a:endParaRPr lang="en-US" dirty="0"/>
          </a:p>
          <a:p>
            <a:r>
              <a:rPr lang="en-US" dirty="0"/>
              <a:t>Simply type in “4901” at “Street Number” and “Wilmington” at “Street Name”.</a:t>
            </a:r>
          </a:p>
        </p:txBody>
      </p:sp>
      <p:pic>
        <p:nvPicPr>
          <p:cNvPr id="4" name="Picture 3" descr="Graphical user interface, text, application&#10;&#10;Description automatically generated">
            <a:extLst>
              <a:ext uri="{FF2B5EF4-FFF2-40B4-BE49-F238E27FC236}">
                <a16:creationId xmlns:a16="http://schemas.microsoft.com/office/drawing/2014/main" id="{F0668EB2-E082-CFF4-BDB9-4DCDC34970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988" y="1302337"/>
            <a:ext cx="5467278" cy="5190538"/>
          </a:xfrm>
          <a:prstGeom prst="rect">
            <a:avLst/>
          </a:prstGeom>
        </p:spPr>
      </p:pic>
      <p:pic>
        <p:nvPicPr>
          <p:cNvPr id="7" name="Picture 6">
            <a:extLst>
              <a:ext uri="{FF2B5EF4-FFF2-40B4-BE49-F238E27FC236}">
                <a16:creationId xmlns:a16="http://schemas.microsoft.com/office/drawing/2014/main" id="{77C8437F-3BDC-5C37-A07E-6969F4955546}"/>
              </a:ext>
            </a:extLst>
          </p:cNvPr>
          <p:cNvPicPr>
            <a:picLocks noChangeAspect="1"/>
          </p:cNvPicPr>
          <p:nvPr/>
        </p:nvPicPr>
        <p:blipFill>
          <a:blip r:embed="rId5"/>
          <a:stretch>
            <a:fillRect/>
          </a:stretch>
        </p:blipFill>
        <p:spPr>
          <a:xfrm rot="4499420">
            <a:off x="6005115" y="3163273"/>
            <a:ext cx="253364" cy="4109178"/>
          </a:xfrm>
          <a:prstGeom prst="rect">
            <a:avLst/>
          </a:prstGeom>
        </p:spPr>
      </p:pic>
    </p:spTree>
    <p:extLst>
      <p:ext uri="{BB962C8B-B14F-4D97-AF65-F5344CB8AC3E}">
        <p14:creationId xmlns:p14="http://schemas.microsoft.com/office/powerpoint/2010/main" val="3925676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9FB9-D132-4964-5471-024F8F64AC87}"/>
              </a:ext>
            </a:extLst>
          </p:cNvPr>
          <p:cNvSpPr>
            <a:spLocks noGrp="1"/>
          </p:cNvSpPr>
          <p:nvPr>
            <p:ph type="title"/>
          </p:nvPr>
        </p:nvSpPr>
        <p:spPr>
          <a:xfrm>
            <a:off x="1119256" y="365125"/>
            <a:ext cx="10234544" cy="1325563"/>
          </a:xfrm>
        </p:spPr>
        <p:txBody>
          <a:bodyPr/>
          <a:lstStyle/>
          <a:p>
            <a:r>
              <a:rPr lang="en-US" dirty="0"/>
              <a:t>How do I access delinquency data? </a:t>
            </a:r>
          </a:p>
        </p:txBody>
      </p:sp>
      <p:pic>
        <p:nvPicPr>
          <p:cNvPr id="5" name="Content Placeholder 4">
            <a:extLst>
              <a:ext uri="{FF2B5EF4-FFF2-40B4-BE49-F238E27FC236}">
                <a16:creationId xmlns:a16="http://schemas.microsoft.com/office/drawing/2014/main" id="{554FA0F1-95DD-9923-4043-44B9E9F1AF9F}"/>
              </a:ext>
            </a:extLst>
          </p:cNvPr>
          <p:cNvPicPr>
            <a:picLocks noGrp="1" noChangeAspect="1"/>
          </p:cNvPicPr>
          <p:nvPr>
            <p:ph idx="1"/>
          </p:nvPr>
        </p:nvPicPr>
        <p:blipFill>
          <a:blip r:embed="rId2"/>
          <a:stretch>
            <a:fillRect/>
          </a:stretch>
        </p:blipFill>
        <p:spPr>
          <a:xfrm>
            <a:off x="7753727" y="5565536"/>
            <a:ext cx="4438273" cy="1292464"/>
          </a:xfrm>
          <a:prstGeom prst="rect">
            <a:avLst/>
          </a:prstGeom>
        </p:spPr>
      </p:pic>
      <p:pic>
        <p:nvPicPr>
          <p:cNvPr id="9" name="Picture 8">
            <a:extLst>
              <a:ext uri="{FF2B5EF4-FFF2-40B4-BE49-F238E27FC236}">
                <a16:creationId xmlns:a16="http://schemas.microsoft.com/office/drawing/2014/main" id="{EB1EEB39-1C43-8563-9677-B0B522572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119256" cy="7977673"/>
          </a:xfrm>
          <a:prstGeom prst="rect">
            <a:avLst/>
          </a:prstGeom>
        </p:spPr>
      </p:pic>
      <p:sp>
        <p:nvSpPr>
          <p:cNvPr id="11" name="TextBox 10">
            <a:extLst>
              <a:ext uri="{FF2B5EF4-FFF2-40B4-BE49-F238E27FC236}">
                <a16:creationId xmlns:a16="http://schemas.microsoft.com/office/drawing/2014/main" id="{B873798A-C252-B340-288D-BBCFD049FAEF}"/>
              </a:ext>
            </a:extLst>
          </p:cNvPr>
          <p:cNvSpPr txBox="1"/>
          <p:nvPr/>
        </p:nvSpPr>
        <p:spPr>
          <a:xfrm>
            <a:off x="8095919" y="1536174"/>
            <a:ext cx="3478825" cy="3785652"/>
          </a:xfrm>
          <a:prstGeom prst="rect">
            <a:avLst/>
          </a:prstGeom>
          <a:noFill/>
        </p:spPr>
        <p:txBody>
          <a:bodyPr wrap="square" rtlCol="0">
            <a:spAutoFit/>
          </a:bodyPr>
          <a:lstStyle/>
          <a:p>
            <a:r>
              <a:rPr lang="en-US" sz="1600" dirty="0"/>
              <a:t>Once this property is pulled up, you can see that there was a tax lien sold by the Treasurer’s Office on this property. Tax liens have implications on foreclosure eligibility. That’s why it’s always important to thoroughly research each property before assuming it’s eligible for foreclosure. </a:t>
            </a:r>
          </a:p>
          <a:p>
            <a:endParaRPr lang="en-US" sz="1600" dirty="0"/>
          </a:p>
          <a:p>
            <a:r>
              <a:rPr lang="en-US" sz="1600" dirty="0"/>
              <a:t>To look through a history of the tax payments (or non-payments) on each parcel, click on “Taxes”. If you have trouble understanding how to read the tax page, contact our office and ask for the Delinquency Department. </a:t>
            </a:r>
          </a:p>
        </p:txBody>
      </p:sp>
      <p:pic>
        <p:nvPicPr>
          <p:cNvPr id="6" name="Picture 5" descr="Graphical user interface, application&#10;&#10;Description automatically generated">
            <a:extLst>
              <a:ext uri="{FF2B5EF4-FFF2-40B4-BE49-F238E27FC236}">
                <a16:creationId xmlns:a16="http://schemas.microsoft.com/office/drawing/2014/main" id="{DFAEF6D5-5964-E5E7-BAEF-1127999CFF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2139" y="1408920"/>
            <a:ext cx="5068982" cy="5219089"/>
          </a:xfrm>
          <a:prstGeom prst="rect">
            <a:avLst/>
          </a:prstGeom>
        </p:spPr>
      </p:pic>
      <p:pic>
        <p:nvPicPr>
          <p:cNvPr id="7" name="Picture 6">
            <a:extLst>
              <a:ext uri="{FF2B5EF4-FFF2-40B4-BE49-F238E27FC236}">
                <a16:creationId xmlns:a16="http://schemas.microsoft.com/office/drawing/2014/main" id="{77C8437F-3BDC-5C37-A07E-6969F4955546}"/>
              </a:ext>
            </a:extLst>
          </p:cNvPr>
          <p:cNvPicPr>
            <a:picLocks noChangeAspect="1"/>
          </p:cNvPicPr>
          <p:nvPr/>
        </p:nvPicPr>
        <p:blipFill>
          <a:blip r:embed="rId5"/>
          <a:stretch>
            <a:fillRect/>
          </a:stretch>
        </p:blipFill>
        <p:spPr>
          <a:xfrm rot="3202924">
            <a:off x="6969277" y="1880054"/>
            <a:ext cx="253364" cy="2303417"/>
          </a:xfrm>
          <a:prstGeom prst="rect">
            <a:avLst/>
          </a:prstGeom>
        </p:spPr>
      </p:pic>
      <p:pic>
        <p:nvPicPr>
          <p:cNvPr id="10" name="Picture 9">
            <a:extLst>
              <a:ext uri="{FF2B5EF4-FFF2-40B4-BE49-F238E27FC236}">
                <a16:creationId xmlns:a16="http://schemas.microsoft.com/office/drawing/2014/main" id="{C95546EC-0851-8D33-C780-9C27303E3D4F}"/>
              </a:ext>
            </a:extLst>
          </p:cNvPr>
          <p:cNvPicPr>
            <a:picLocks noChangeAspect="1"/>
          </p:cNvPicPr>
          <p:nvPr/>
        </p:nvPicPr>
        <p:blipFill>
          <a:blip r:embed="rId5"/>
          <a:stretch>
            <a:fillRect/>
          </a:stretch>
        </p:blipFill>
        <p:spPr>
          <a:xfrm rot="7947293">
            <a:off x="6377962" y="1082789"/>
            <a:ext cx="253364" cy="4343481"/>
          </a:xfrm>
          <a:prstGeom prst="rect">
            <a:avLst/>
          </a:prstGeom>
        </p:spPr>
      </p:pic>
    </p:spTree>
    <p:extLst>
      <p:ext uri="{BB962C8B-B14F-4D97-AF65-F5344CB8AC3E}">
        <p14:creationId xmlns:p14="http://schemas.microsoft.com/office/powerpoint/2010/main" val="310412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9FB9-D132-4964-5471-024F8F64AC87}"/>
              </a:ext>
            </a:extLst>
          </p:cNvPr>
          <p:cNvSpPr>
            <a:spLocks noGrp="1"/>
          </p:cNvSpPr>
          <p:nvPr>
            <p:ph type="title"/>
          </p:nvPr>
        </p:nvSpPr>
        <p:spPr>
          <a:xfrm>
            <a:off x="1119256" y="365125"/>
            <a:ext cx="10234544" cy="1325563"/>
          </a:xfrm>
        </p:spPr>
        <p:txBody>
          <a:bodyPr/>
          <a:lstStyle/>
          <a:p>
            <a:r>
              <a:rPr lang="en-US" dirty="0"/>
              <a:t>How do I access delinquency data? </a:t>
            </a:r>
          </a:p>
        </p:txBody>
      </p:sp>
      <p:pic>
        <p:nvPicPr>
          <p:cNvPr id="5" name="Content Placeholder 4">
            <a:extLst>
              <a:ext uri="{FF2B5EF4-FFF2-40B4-BE49-F238E27FC236}">
                <a16:creationId xmlns:a16="http://schemas.microsoft.com/office/drawing/2014/main" id="{554FA0F1-95DD-9923-4043-44B9E9F1AF9F}"/>
              </a:ext>
            </a:extLst>
          </p:cNvPr>
          <p:cNvPicPr>
            <a:picLocks noGrp="1" noChangeAspect="1"/>
          </p:cNvPicPr>
          <p:nvPr>
            <p:ph idx="1"/>
          </p:nvPr>
        </p:nvPicPr>
        <p:blipFill>
          <a:blip r:embed="rId2"/>
          <a:stretch>
            <a:fillRect/>
          </a:stretch>
        </p:blipFill>
        <p:spPr>
          <a:xfrm>
            <a:off x="7753727" y="5565536"/>
            <a:ext cx="4438273" cy="1292464"/>
          </a:xfrm>
          <a:prstGeom prst="rect">
            <a:avLst/>
          </a:prstGeom>
        </p:spPr>
      </p:pic>
      <p:pic>
        <p:nvPicPr>
          <p:cNvPr id="9" name="Picture 8">
            <a:extLst>
              <a:ext uri="{FF2B5EF4-FFF2-40B4-BE49-F238E27FC236}">
                <a16:creationId xmlns:a16="http://schemas.microsoft.com/office/drawing/2014/main" id="{EB1EEB39-1C43-8563-9677-B0B522572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119256" cy="7977673"/>
          </a:xfrm>
          <a:prstGeom prst="rect">
            <a:avLst/>
          </a:prstGeom>
        </p:spPr>
      </p:pic>
      <p:sp>
        <p:nvSpPr>
          <p:cNvPr id="11" name="TextBox 10">
            <a:extLst>
              <a:ext uri="{FF2B5EF4-FFF2-40B4-BE49-F238E27FC236}">
                <a16:creationId xmlns:a16="http://schemas.microsoft.com/office/drawing/2014/main" id="{B873798A-C252-B340-288D-BBCFD049FAEF}"/>
              </a:ext>
            </a:extLst>
          </p:cNvPr>
          <p:cNvSpPr txBox="1"/>
          <p:nvPr/>
        </p:nvSpPr>
        <p:spPr>
          <a:xfrm>
            <a:off x="8086589" y="1431071"/>
            <a:ext cx="3478825" cy="4278094"/>
          </a:xfrm>
          <a:prstGeom prst="rect">
            <a:avLst/>
          </a:prstGeom>
          <a:noFill/>
        </p:spPr>
        <p:txBody>
          <a:bodyPr wrap="square" rtlCol="0">
            <a:spAutoFit/>
          </a:bodyPr>
          <a:lstStyle/>
          <a:p>
            <a:r>
              <a:rPr lang="en-US" sz="1600" dirty="0"/>
              <a:t>Clicking on the “Taxes” tab also has important information that may show factors which would impact foreclosure eligibility on tax delinquent properties. </a:t>
            </a:r>
          </a:p>
          <a:p>
            <a:endParaRPr lang="en-US" sz="1600" dirty="0"/>
          </a:p>
          <a:p>
            <a:r>
              <a:rPr lang="en-US" sz="1600" dirty="0"/>
              <a:t>For instance, 616 Gettysburg Avenue in Dayton is tax delinquent, but its owner has enrolled in a delinquent payment plan. As long as a property owner enrolled in such a plan stays current on payments, it is ineligible for foreclosure. If the plan is voided for lack of payment, its foreclosure eligibility is restored. </a:t>
            </a:r>
          </a:p>
          <a:p>
            <a:endParaRPr lang="en-US" sz="1600" dirty="0"/>
          </a:p>
          <a:p>
            <a:r>
              <a:rPr lang="en-US" sz="1600" dirty="0"/>
              <a:t>You will find the delinquent payment plan indicator here. </a:t>
            </a:r>
          </a:p>
        </p:txBody>
      </p:sp>
      <p:pic>
        <p:nvPicPr>
          <p:cNvPr id="4" name="Picture 3" descr="Table&#10;&#10;Description automatically generated">
            <a:extLst>
              <a:ext uri="{FF2B5EF4-FFF2-40B4-BE49-F238E27FC236}">
                <a16:creationId xmlns:a16="http://schemas.microsoft.com/office/drawing/2014/main" id="{9DF674A0-8D76-F3F7-7D95-115849928A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640" y="1431071"/>
            <a:ext cx="5449077" cy="5324291"/>
          </a:xfrm>
          <a:prstGeom prst="rect">
            <a:avLst/>
          </a:prstGeom>
        </p:spPr>
      </p:pic>
      <p:pic>
        <p:nvPicPr>
          <p:cNvPr id="12" name="Picture 11">
            <a:extLst>
              <a:ext uri="{FF2B5EF4-FFF2-40B4-BE49-F238E27FC236}">
                <a16:creationId xmlns:a16="http://schemas.microsoft.com/office/drawing/2014/main" id="{3BAD1789-C8CA-04BC-D19A-ABFA785E78B4}"/>
              </a:ext>
            </a:extLst>
          </p:cNvPr>
          <p:cNvPicPr>
            <a:picLocks noChangeAspect="1"/>
          </p:cNvPicPr>
          <p:nvPr/>
        </p:nvPicPr>
        <p:blipFill>
          <a:blip r:embed="rId5"/>
          <a:stretch>
            <a:fillRect/>
          </a:stretch>
        </p:blipFill>
        <p:spPr>
          <a:xfrm rot="3917285">
            <a:off x="6666420" y="4549227"/>
            <a:ext cx="253364" cy="2977037"/>
          </a:xfrm>
          <a:prstGeom prst="rect">
            <a:avLst/>
          </a:prstGeom>
        </p:spPr>
      </p:pic>
    </p:spTree>
    <p:extLst>
      <p:ext uri="{BB962C8B-B14F-4D97-AF65-F5344CB8AC3E}">
        <p14:creationId xmlns:p14="http://schemas.microsoft.com/office/powerpoint/2010/main" val="3950476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714</Words>
  <Application>Microsoft Office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How do I access delinquency data? </vt:lpstr>
      <vt:lpstr>How do I access delinquency data? </vt:lpstr>
      <vt:lpstr>How do I access delinquency data? </vt:lpstr>
      <vt:lpstr>How do I access delinquency data? </vt:lpstr>
      <vt:lpstr>How do I access delinquency data? </vt:lpstr>
      <vt:lpstr>How do I access delinquency data? </vt:lpstr>
      <vt:lpstr>How do I access delinquency data? </vt:lpstr>
      <vt:lpstr>How do I access delinquency data? </vt:lpstr>
      <vt:lpstr>How do I access delinquency data? </vt:lpstr>
      <vt:lpstr>How do I access delinquency data?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Draper, Adrienne</dc:creator>
  <cp:lastModifiedBy>Jill Davis</cp:lastModifiedBy>
  <cp:revision>10</cp:revision>
  <dcterms:created xsi:type="dcterms:W3CDTF">2022-06-09T16:08:30Z</dcterms:created>
  <dcterms:modified xsi:type="dcterms:W3CDTF">2023-07-18T11:08:22Z</dcterms:modified>
</cp:coreProperties>
</file>